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86380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212640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172015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397666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373728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FCD245-405D-4630-A80E-FA70AD906371}"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3815977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FCD245-405D-4630-A80E-FA70AD906371}"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319372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FCD245-405D-4630-A80E-FA70AD906371}"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117871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FCD245-405D-4630-A80E-FA70AD906371}"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223799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FCD245-405D-4630-A80E-FA70AD906371}"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3748877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FCD245-405D-4630-A80E-FA70AD906371}"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54BEAE-C125-47C2-BA86-79D593E19BA7}" type="slidenum">
              <a:rPr lang="ar-IQ" smtClean="0"/>
              <a:t>‹#›</a:t>
            </a:fld>
            <a:endParaRPr lang="ar-IQ"/>
          </a:p>
        </p:txBody>
      </p:sp>
    </p:spTree>
    <p:extLst>
      <p:ext uri="{BB962C8B-B14F-4D97-AF65-F5344CB8AC3E}">
        <p14:creationId xmlns:p14="http://schemas.microsoft.com/office/powerpoint/2010/main" val="270022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FCD245-405D-4630-A80E-FA70AD906371}"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54BEAE-C125-47C2-BA86-79D593E19BA7}" type="slidenum">
              <a:rPr lang="ar-IQ" smtClean="0"/>
              <a:t>‹#›</a:t>
            </a:fld>
            <a:endParaRPr lang="ar-IQ"/>
          </a:p>
        </p:txBody>
      </p:sp>
    </p:spTree>
    <p:extLst>
      <p:ext uri="{BB962C8B-B14F-4D97-AF65-F5344CB8AC3E}">
        <p14:creationId xmlns:p14="http://schemas.microsoft.com/office/powerpoint/2010/main" val="2065177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المحاضرة الثانية</a:t>
            </a:r>
            <a:br>
              <a:rPr lang="ar-IQ" b="1" dirty="0" smtClean="0"/>
            </a:br>
            <a:r>
              <a:rPr lang="ar-SA" b="1" dirty="0" smtClean="0"/>
              <a:t>الأجهزة والادوات المستخدمة</a:t>
            </a:r>
            <a:endParaRPr lang="ar-IQ" dirty="0"/>
          </a:p>
        </p:txBody>
      </p:sp>
      <p:sp>
        <p:nvSpPr>
          <p:cNvPr id="3" name="عنصر نائب للمحتوى 2"/>
          <p:cNvSpPr>
            <a:spLocks noGrp="1"/>
          </p:cNvSpPr>
          <p:nvPr>
            <p:ph idx="1"/>
          </p:nvPr>
        </p:nvSpPr>
        <p:spPr/>
        <p:txBody>
          <a:bodyPr/>
          <a:lstStyle/>
          <a:p>
            <a:pPr algn="just"/>
            <a:r>
              <a:rPr lang="ar-SA" b="1" u="sng" dirty="0" smtClean="0"/>
              <a:t>مجموعات الأثقال </a:t>
            </a:r>
            <a:endParaRPr lang="en-US" dirty="0" smtClean="0"/>
          </a:p>
          <a:p>
            <a:pPr algn="just"/>
            <a:r>
              <a:rPr lang="ar-SA" dirty="0" smtClean="0"/>
              <a:t>يجب أن تؤدى مسابقات رفع الأثقال بمجوعات الأثقال المعتمدة من الاتحاد الدولي للعبة طبقا لمواصفات محددة .</a:t>
            </a:r>
            <a:endParaRPr lang="en-US" dirty="0" smtClean="0"/>
          </a:p>
          <a:p>
            <a:pPr algn="just"/>
            <a:r>
              <a:rPr lang="ar-SA" dirty="0" smtClean="0"/>
              <a:t>تتكون مجموعة الأثقال من الأجزاء الآتية :</a:t>
            </a:r>
            <a:endParaRPr lang="en-US" dirty="0" smtClean="0"/>
          </a:p>
          <a:p>
            <a:pPr lvl="0" algn="just"/>
            <a:r>
              <a:rPr lang="ar-SA" dirty="0" smtClean="0"/>
              <a:t>البار </a:t>
            </a:r>
            <a:endParaRPr lang="en-US" dirty="0" smtClean="0"/>
          </a:p>
          <a:p>
            <a:pPr lvl="0" algn="just"/>
            <a:r>
              <a:rPr lang="ar-SA" dirty="0" smtClean="0"/>
              <a:t>الأقراص </a:t>
            </a:r>
            <a:endParaRPr lang="en-US" dirty="0" smtClean="0"/>
          </a:p>
          <a:p>
            <a:pPr lvl="0" algn="just"/>
            <a:r>
              <a:rPr lang="ar-SA" dirty="0" smtClean="0"/>
              <a:t>الأقفال </a:t>
            </a:r>
            <a:r>
              <a:rPr lang="en-US" dirty="0" smtClean="0">
                <a:sym typeface="Wingdings"/>
              </a:rPr>
              <a:t></a:t>
            </a:r>
            <a:r>
              <a:rPr lang="ar-SA" dirty="0" smtClean="0"/>
              <a:t>المحابس </a:t>
            </a:r>
            <a:r>
              <a:rPr lang="en-US" dirty="0" smtClean="0">
                <a:sym typeface="Wingdings"/>
              </a:rPr>
              <a:t></a:t>
            </a:r>
            <a:endParaRPr lang="en-US" dirty="0" smtClean="0"/>
          </a:p>
          <a:p>
            <a:endParaRPr lang="en-US" dirty="0" smtClean="0"/>
          </a:p>
          <a:p>
            <a:endParaRPr lang="en-US" dirty="0"/>
          </a:p>
          <a:p>
            <a:endParaRPr lang="ar-IQ" dirty="0"/>
          </a:p>
        </p:txBody>
      </p:sp>
    </p:spTree>
    <p:extLst>
      <p:ext uri="{BB962C8B-B14F-4D97-AF65-F5344CB8AC3E}">
        <p14:creationId xmlns:p14="http://schemas.microsoft.com/office/powerpoint/2010/main" val="123371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r>
              <a:rPr lang="ar-SA" b="1" u="sng" dirty="0" smtClean="0"/>
              <a:t>البار</a:t>
            </a:r>
            <a:r>
              <a:rPr lang="ar-IQ" b="1" u="sng" dirty="0" smtClean="0"/>
              <a:t> (الشفت)</a:t>
            </a:r>
          </a:p>
          <a:p>
            <a:pPr marL="0" lvl="0" indent="0">
              <a:buNone/>
            </a:pPr>
            <a:endParaRPr lang="en-US" dirty="0" smtClean="0"/>
          </a:p>
          <a:p>
            <a:r>
              <a:rPr lang="ar-SA" b="1" dirty="0" smtClean="0"/>
              <a:t>البار المستخدم في مسابقات الرجال بالمواصفات الآتية :</a:t>
            </a:r>
            <a:endParaRPr lang="ar-IQ" b="1" dirty="0" smtClean="0"/>
          </a:p>
          <a:p>
            <a:pPr marL="0" indent="0">
              <a:buNone/>
            </a:pPr>
            <a:endParaRPr lang="en-US" dirty="0" smtClean="0"/>
          </a:p>
          <a:p>
            <a:pPr lvl="0"/>
            <a:r>
              <a:rPr lang="ar-SA" dirty="0" smtClean="0"/>
              <a:t>الوزن (20 ) عشرون كيلو جرام </a:t>
            </a:r>
            <a:endParaRPr lang="en-US" dirty="0" smtClean="0"/>
          </a:p>
          <a:p>
            <a:pPr lvl="0"/>
            <a:r>
              <a:rPr lang="ar-SA" dirty="0" smtClean="0"/>
              <a:t>طول البار (220 سنتمتر ) بنسبة خطأ + او – ملليمتر .</a:t>
            </a:r>
            <a:endParaRPr lang="en-US" dirty="0" smtClean="0"/>
          </a:p>
          <a:p>
            <a:pPr lvl="0"/>
            <a:r>
              <a:rPr lang="ar-SA" dirty="0" smtClean="0"/>
              <a:t>قطر البار (28 ) ثمانية وعشرون ملليمتر – بنسبة خطأ + او – 0.03 ملليمتر على الجزء الأملس من البار .</a:t>
            </a:r>
            <a:endParaRPr lang="ar-IQ" dirty="0" smtClean="0"/>
          </a:p>
          <a:p>
            <a:pPr marL="0" indent="0">
              <a:buNone/>
            </a:pPr>
            <a:endParaRPr lang="en-US" dirty="0" smtClean="0"/>
          </a:p>
        </p:txBody>
      </p:sp>
    </p:spTree>
    <p:extLst>
      <p:ext uri="{BB962C8B-B14F-4D97-AF65-F5344CB8AC3E}">
        <p14:creationId xmlns:p14="http://schemas.microsoft.com/office/powerpoint/2010/main" val="170622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المسافة الداخلية للبار بين الحاجزين (131 سنتيمتر) بنسبة خطأ + او – 0.5 ملليمتر.</a:t>
            </a:r>
            <a:endParaRPr lang="en-US" dirty="0" smtClean="0"/>
          </a:p>
          <a:p>
            <a:pPr lvl="0" algn="just"/>
            <a:r>
              <a:rPr lang="ar-SA" dirty="0" smtClean="0"/>
              <a:t>المسافة الداخلية للبار بين الحاجزين (131 سنتيمتر) بنسبة خطأ + او – 0.5 ملليمتر.</a:t>
            </a:r>
            <a:endParaRPr lang="en-US" dirty="0" smtClean="0"/>
          </a:p>
          <a:p>
            <a:pPr lvl="0" algn="just"/>
            <a:r>
              <a:rPr lang="ar-SA" dirty="0" smtClean="0"/>
              <a:t>عرض الحاجز الداخلي شاملا اسطوانته (30 ملليمتر ) بنسبة خطأ + او – 1 ملليمتر </a:t>
            </a:r>
            <a:endParaRPr lang="en-US" dirty="0" smtClean="0"/>
          </a:p>
          <a:p>
            <a:pPr algn="just"/>
            <a:r>
              <a:rPr lang="ar-SA" dirty="0" smtClean="0"/>
              <a:t>يجب أن يكون هناك شرشرة على البار لتسهيل قبضة اللاعب على البار وتسهيل مكان اليدين .</a:t>
            </a:r>
            <a:endParaRPr lang="ar-IQ" dirty="0" smtClean="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301929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b="1" dirty="0" smtClean="0"/>
              <a:t>البار المستخدم في مسابقات السيدات بالمواصفات الآتية </a:t>
            </a:r>
            <a:endParaRPr lang="ar-IQ" b="1" dirty="0" smtClean="0"/>
          </a:p>
          <a:p>
            <a:pPr marL="0" indent="0" algn="just">
              <a:buNone/>
            </a:pPr>
            <a:endParaRPr lang="en-US" dirty="0" smtClean="0"/>
          </a:p>
          <a:p>
            <a:pPr lvl="0" algn="just"/>
            <a:r>
              <a:rPr lang="ar-SA" dirty="0" smtClean="0"/>
              <a:t>الوزن (15 ) خمسة عشر كيلو جرام .</a:t>
            </a:r>
            <a:endParaRPr lang="en-US" dirty="0" smtClean="0"/>
          </a:p>
          <a:p>
            <a:pPr lvl="0" algn="just"/>
            <a:r>
              <a:rPr lang="ar-SA" dirty="0" smtClean="0"/>
              <a:t>طول البار ( 210 سنتيمتر ) بنسبة خطا + او – 1 ملليمتر .</a:t>
            </a:r>
            <a:endParaRPr lang="en-US" dirty="0" smtClean="0"/>
          </a:p>
          <a:p>
            <a:pPr lvl="0" algn="just"/>
            <a:r>
              <a:rPr lang="ar-SA" dirty="0" smtClean="0"/>
              <a:t>قطر البار (25 ) خمسة وعشرون ملليمتر بنسبة خطا + او – 0.03 ملليمتر .</a:t>
            </a:r>
            <a:endParaRPr lang="en-US" dirty="0" smtClean="0"/>
          </a:p>
          <a:p>
            <a:pPr lvl="0" algn="just"/>
            <a:r>
              <a:rPr lang="ar-SA" dirty="0" smtClean="0"/>
              <a:t>قطر الاسطوانة الخارجية ( 50 ملليمتر ) بنسبة خطا 0.2 ملليمتر .</a:t>
            </a:r>
            <a:endParaRPr lang="en-US" dirty="0" smtClean="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138725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just"/>
            <a:r>
              <a:rPr lang="ar-SA" dirty="0" smtClean="0"/>
              <a:t>المسافة الداخلية للبار بين الحاجزين (131 سنتيمتر) بنسبة خطأ + او – 0.5 ملليمتر.</a:t>
            </a:r>
            <a:endParaRPr lang="en-US" dirty="0" smtClean="0"/>
          </a:p>
          <a:p>
            <a:pPr lvl="0" algn="just"/>
            <a:r>
              <a:rPr lang="ar-SA" dirty="0" smtClean="0"/>
              <a:t>عرض الحاجز الداخلي شاملا الاسطوانة  (30 ملليمتر ) بنسبة خطأ + أو – 1 ملليمتر </a:t>
            </a:r>
            <a:endParaRPr lang="en-US" dirty="0" smtClean="0"/>
          </a:p>
          <a:p>
            <a:pPr lvl="0" algn="just"/>
            <a:r>
              <a:rPr lang="ar-SA" dirty="0" smtClean="0"/>
              <a:t>يجب أن يكون هناك شرشرة على البار لتسهيل  القبضة وتحديد مكان اليدين للاعبات  . </a:t>
            </a:r>
            <a:endParaRPr lang="en-US" dirty="0" smtClean="0"/>
          </a:p>
          <a:p>
            <a:pPr marL="0" lvl="0" indent="0" algn="just">
              <a:buNone/>
            </a:pPr>
            <a:r>
              <a:rPr lang="ar-IQ" b="1" u="sng" dirty="0" smtClean="0"/>
              <a:t> 3- </a:t>
            </a:r>
            <a:r>
              <a:rPr lang="ar-SA" b="1" u="sng" dirty="0" smtClean="0"/>
              <a:t>الأقراص :</a:t>
            </a:r>
            <a:endParaRPr lang="en-US" dirty="0" smtClean="0"/>
          </a:p>
          <a:p>
            <a:pPr lvl="0" algn="just"/>
            <a:r>
              <a:rPr lang="ar-SA" dirty="0" smtClean="0"/>
              <a:t>يجب أن يكون للأقراص المواصفات الآتية :</a:t>
            </a:r>
            <a:endParaRPr lang="en-US" dirty="0" smtClean="0"/>
          </a:p>
          <a:p>
            <a:pPr marL="0" indent="0">
              <a:buNone/>
            </a:pPr>
            <a:endParaRPr lang="en-US" dirty="0" smtClean="0"/>
          </a:p>
          <a:p>
            <a:endParaRPr lang="ar-IQ" dirty="0"/>
          </a:p>
        </p:txBody>
      </p:sp>
    </p:spTree>
    <p:extLst>
      <p:ext uri="{BB962C8B-B14F-4D97-AF65-F5344CB8AC3E}">
        <p14:creationId xmlns:p14="http://schemas.microsoft.com/office/powerpoint/2010/main" val="3221717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marL="0" indent="0">
              <a:buNone/>
            </a:pPr>
            <a:r>
              <a:rPr lang="ar-IQ" sz="2400" dirty="0" smtClean="0">
                <a:ea typeface="Calibri"/>
                <a:cs typeface="Arial"/>
              </a:rPr>
              <a:t>                                </a:t>
            </a:r>
            <a:endParaRPr lang="en-US" sz="2400" dirty="0">
              <a:ea typeface="Calibri"/>
              <a:cs typeface="Arial"/>
            </a:endParaRPr>
          </a:p>
        </p:txBody>
      </p:sp>
      <p:graphicFrame>
        <p:nvGraphicFramePr>
          <p:cNvPr id="4" name="جدول 3"/>
          <p:cNvGraphicFramePr>
            <a:graphicFrameLocks noGrp="1"/>
          </p:cNvGraphicFramePr>
          <p:nvPr>
            <p:extLst>
              <p:ext uri="{D42A27DB-BD31-4B8C-83A1-F6EECF244321}">
                <p14:modId xmlns:p14="http://schemas.microsoft.com/office/powerpoint/2010/main" val="2782748497"/>
              </p:ext>
            </p:extLst>
          </p:nvPr>
        </p:nvGraphicFramePr>
        <p:xfrm>
          <a:off x="2555776" y="1700808"/>
          <a:ext cx="4501293" cy="4752532"/>
        </p:xfrm>
        <a:graphic>
          <a:graphicData uri="http://schemas.openxmlformats.org/drawingml/2006/table">
            <a:tbl>
              <a:tblPr rtl="1" firstRow="1" firstCol="1" bandRow="1">
                <a:tableStyleId>{5C22544A-7EE6-4342-B048-85BDC9FD1C3A}</a:tableStyleId>
              </a:tblPr>
              <a:tblGrid>
                <a:gridCol w="2286939"/>
                <a:gridCol w="2214354"/>
              </a:tblGrid>
              <a:tr h="477562">
                <a:tc>
                  <a:txBody>
                    <a:bodyPr/>
                    <a:lstStyle/>
                    <a:p>
                      <a:pPr marL="457200" algn="r" rtl="1">
                        <a:lnSpc>
                          <a:spcPct val="115000"/>
                        </a:lnSpc>
                        <a:spcAft>
                          <a:spcPts val="0"/>
                        </a:spcAft>
                        <a:tabLst>
                          <a:tab pos="2997835" algn="l"/>
                          <a:tab pos="3988435" algn="l"/>
                        </a:tabLst>
                      </a:pPr>
                      <a:r>
                        <a:rPr lang="ar-SA" sz="1400" dirty="0">
                          <a:effectLst/>
                        </a:rPr>
                        <a:t>الوزن / كيلو جرام </a:t>
                      </a:r>
                      <a:endParaRPr lang="en-US" sz="1000" dirty="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dirty="0">
                          <a:effectLst/>
                        </a:rPr>
                        <a:t>اللون </a:t>
                      </a:r>
                      <a:endParaRPr lang="en-US" sz="1000" dirty="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25.00 كيلو جرام </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احمر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20.00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ازرق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15.00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اصفر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10.00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اخضر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5.00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ابيض </a:t>
                      </a:r>
                      <a:endParaRPr lang="en-US" sz="1000">
                        <a:effectLst/>
                        <a:latin typeface="Calibri"/>
                        <a:ea typeface="Calibri"/>
                        <a:cs typeface="Arial"/>
                      </a:endParaRPr>
                    </a:p>
                  </a:txBody>
                  <a:tcPr marL="61494" marR="61494" marT="0" marB="0"/>
                </a:tc>
              </a:tr>
              <a:tr h="466018">
                <a:tc>
                  <a:txBody>
                    <a:bodyPr/>
                    <a:lstStyle/>
                    <a:p>
                      <a:pPr marL="457200" algn="r" rtl="1">
                        <a:lnSpc>
                          <a:spcPct val="115000"/>
                        </a:lnSpc>
                        <a:spcAft>
                          <a:spcPts val="0"/>
                        </a:spcAft>
                        <a:tabLst>
                          <a:tab pos="2997835" algn="l"/>
                          <a:tab pos="3988435" algn="l"/>
                        </a:tabLst>
                      </a:pPr>
                      <a:r>
                        <a:rPr lang="ar-SA" sz="1400">
                          <a:effectLst/>
                        </a:rPr>
                        <a:t>2.5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اسود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a:effectLst/>
                        </a:rPr>
                        <a:t>1.25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كروم </a:t>
                      </a:r>
                      <a:endParaRPr lang="en-US" sz="1000">
                        <a:effectLst/>
                        <a:latin typeface="Calibri"/>
                        <a:ea typeface="Calibri"/>
                        <a:cs typeface="Arial"/>
                      </a:endParaRPr>
                    </a:p>
                  </a:txBody>
                  <a:tcPr marL="61494" marR="61494" marT="0" marB="0"/>
                </a:tc>
              </a:tr>
              <a:tr h="466018">
                <a:tc>
                  <a:txBody>
                    <a:bodyPr/>
                    <a:lstStyle/>
                    <a:p>
                      <a:pPr marL="457200" algn="r" rtl="1">
                        <a:lnSpc>
                          <a:spcPct val="115000"/>
                        </a:lnSpc>
                        <a:spcAft>
                          <a:spcPts val="0"/>
                        </a:spcAft>
                        <a:tabLst>
                          <a:tab pos="2997835" algn="l"/>
                          <a:tab pos="3988435" algn="l"/>
                        </a:tabLst>
                      </a:pPr>
                      <a:r>
                        <a:rPr lang="ar-SA" sz="1400">
                          <a:effectLst/>
                        </a:rPr>
                        <a:t>0.5 كيلو جرام</a:t>
                      </a:r>
                      <a:endParaRPr lang="en-US" sz="100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a:effectLst/>
                        </a:rPr>
                        <a:t>كروم </a:t>
                      </a:r>
                      <a:endParaRPr lang="en-US" sz="1000">
                        <a:effectLst/>
                        <a:latin typeface="Calibri"/>
                        <a:ea typeface="Calibri"/>
                        <a:cs typeface="Arial"/>
                      </a:endParaRPr>
                    </a:p>
                  </a:txBody>
                  <a:tcPr marL="61494" marR="61494" marT="0" marB="0"/>
                </a:tc>
              </a:tr>
              <a:tr h="477562">
                <a:tc>
                  <a:txBody>
                    <a:bodyPr/>
                    <a:lstStyle/>
                    <a:p>
                      <a:pPr marL="457200" algn="r" rtl="1">
                        <a:lnSpc>
                          <a:spcPct val="115000"/>
                        </a:lnSpc>
                        <a:spcAft>
                          <a:spcPts val="0"/>
                        </a:spcAft>
                        <a:tabLst>
                          <a:tab pos="2997835" algn="l"/>
                          <a:tab pos="3988435" algn="l"/>
                        </a:tabLst>
                      </a:pPr>
                      <a:r>
                        <a:rPr lang="ar-SA" sz="1400" dirty="0">
                          <a:effectLst/>
                        </a:rPr>
                        <a:t>0.25 كيلو جرام</a:t>
                      </a:r>
                      <a:endParaRPr lang="en-US" sz="1000" dirty="0">
                        <a:effectLst/>
                        <a:latin typeface="Calibri"/>
                        <a:ea typeface="Calibri"/>
                        <a:cs typeface="Arial"/>
                      </a:endParaRPr>
                    </a:p>
                  </a:txBody>
                  <a:tcPr marL="61494" marR="61494" marT="0" marB="0"/>
                </a:tc>
                <a:tc>
                  <a:txBody>
                    <a:bodyPr/>
                    <a:lstStyle/>
                    <a:p>
                      <a:pPr marL="457200" algn="r" rtl="1">
                        <a:lnSpc>
                          <a:spcPct val="115000"/>
                        </a:lnSpc>
                        <a:spcAft>
                          <a:spcPts val="0"/>
                        </a:spcAft>
                        <a:tabLst>
                          <a:tab pos="2997835" algn="l"/>
                          <a:tab pos="3988435" algn="l"/>
                        </a:tabLst>
                      </a:pPr>
                      <a:r>
                        <a:rPr lang="ar-SA" sz="1400" dirty="0">
                          <a:effectLst/>
                        </a:rPr>
                        <a:t>كروم </a:t>
                      </a:r>
                      <a:endParaRPr lang="en-US" sz="1000" dirty="0">
                        <a:effectLst/>
                        <a:latin typeface="Calibri"/>
                        <a:ea typeface="Calibri"/>
                        <a:cs typeface="Arial"/>
                      </a:endParaRPr>
                    </a:p>
                  </a:txBody>
                  <a:tcPr marL="61494" marR="61494" marT="0" marB="0"/>
                </a:tc>
              </a:tr>
            </a:tbl>
          </a:graphicData>
        </a:graphic>
      </p:graphicFrame>
    </p:spTree>
    <p:extLst>
      <p:ext uri="{BB962C8B-B14F-4D97-AF65-F5344CB8AC3E}">
        <p14:creationId xmlns:p14="http://schemas.microsoft.com/office/powerpoint/2010/main" val="130992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lvl="0" algn="just"/>
            <a:r>
              <a:rPr lang="ar-SA" dirty="0" smtClean="0"/>
              <a:t>أن قطر اكبر الأقراص هو 450( ملليمتر ) بنسبة خطا + او – 1 ملليمتر .</a:t>
            </a:r>
            <a:endParaRPr lang="en-US" dirty="0" smtClean="0"/>
          </a:p>
          <a:p>
            <a:pPr lvl="0" algn="just"/>
            <a:r>
              <a:rPr lang="ar-SA" dirty="0" smtClean="0"/>
              <a:t>الأقراص الكبيرة يجب أن تكون مغطاة بالكاوتشوك أو البلاستيك ومغلفة بلون ثابت أو على الأقل أن تطلى باللون على الحرف الخارجي .</a:t>
            </a:r>
            <a:endParaRPr lang="en-US" dirty="0" smtClean="0"/>
          </a:p>
          <a:p>
            <a:pPr lvl="0" algn="just"/>
            <a:r>
              <a:rPr lang="ar-SA" dirty="0" smtClean="0"/>
              <a:t>الأقراص التي يقل وزنها عن (10) عشرة كيلوجرامات يمكن صنعها من المعدن .</a:t>
            </a:r>
            <a:endParaRPr lang="en-US" dirty="0" smtClean="0"/>
          </a:p>
          <a:p>
            <a:pPr lvl="0" algn="just"/>
            <a:r>
              <a:rPr lang="ar-SA" dirty="0" smtClean="0"/>
              <a:t>يجب أن يكتب على جميع الأقراص مايفيد وزنها بوضوح . </a:t>
            </a:r>
            <a:endParaRPr lang="en-US" dirty="0" smtClean="0"/>
          </a:p>
          <a:p>
            <a:pPr marL="0" indent="0">
              <a:buNone/>
            </a:pPr>
            <a:endParaRPr lang="ar-IQ" dirty="0"/>
          </a:p>
        </p:txBody>
      </p:sp>
    </p:spTree>
    <p:extLst>
      <p:ext uri="{BB962C8B-B14F-4D97-AF65-F5344CB8AC3E}">
        <p14:creationId xmlns:p14="http://schemas.microsoft.com/office/powerpoint/2010/main" val="47801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lvl="0" algn="just"/>
            <a:r>
              <a:rPr lang="ar-SA" b="1" u="sng" dirty="0" smtClean="0"/>
              <a:t>الأقفال ( المحابس )</a:t>
            </a:r>
            <a:endParaRPr lang="en-US" dirty="0" smtClean="0"/>
          </a:p>
          <a:p>
            <a:pPr algn="just"/>
            <a:r>
              <a:rPr lang="ar-SA" sz="3800" dirty="0" smtClean="0"/>
              <a:t>لكي يتم تثبيت الأقراص مع البار فيستخدم لكل بار عدد اثنين من المحابس – زنة الواحدة 2.5 كيلو جرام سواء لمجموعات الرجال او السيدات .</a:t>
            </a:r>
            <a:endParaRPr lang="en-US" sz="3800" dirty="0" smtClean="0"/>
          </a:p>
          <a:p>
            <a:pPr algn="just"/>
            <a:endParaRPr lang="ar-IQ" b="1" u="sng" dirty="0" smtClean="0"/>
          </a:p>
          <a:p>
            <a:pPr algn="just"/>
            <a:endParaRPr lang="ar-IQ" b="1" u="sng" dirty="0" smtClean="0"/>
          </a:p>
          <a:p>
            <a:pPr algn="just"/>
            <a:r>
              <a:rPr lang="ar-SA" b="1" u="sng" dirty="0" smtClean="0"/>
              <a:t>اللوحة الخشبية للمسابقات ( الطبلية )</a:t>
            </a:r>
            <a:endParaRPr lang="en-US" dirty="0" smtClean="0"/>
          </a:p>
          <a:p>
            <a:pPr algn="just"/>
            <a:r>
              <a:rPr lang="ar-SA" dirty="0" smtClean="0"/>
              <a:t>جميع الرفعات في المسابقات يجب أن تتم على اللوحة الخشبية للمسابقات .</a:t>
            </a:r>
            <a:endParaRPr lang="en-US" dirty="0" smtClean="0"/>
          </a:p>
          <a:p>
            <a:pPr algn="just"/>
            <a:r>
              <a:rPr lang="ar-SA" dirty="0" smtClean="0"/>
              <a:t>تكون اللوحة الخشبية مربعة الشكل وطول ضلعها (4) أربعة أمتار</a:t>
            </a:r>
            <a:r>
              <a:rPr lang="ar-IQ" dirty="0" smtClean="0"/>
              <a:t>.</a:t>
            </a:r>
          </a:p>
          <a:p>
            <a:pPr marL="0" indent="0" algn="just">
              <a:buNone/>
            </a:pPr>
            <a:r>
              <a:rPr lang="ar-SA" dirty="0" smtClean="0"/>
              <a:t> وفي حالة إن الأرضية التي عليها اللوحة الخشبية لها نفس اللون أو لون مشابه فيجب أن يطلى الحرف الأعلى للوحة الخشبية بلون مختلف في حدود (150) مائة وخمسون ملليمتر على الأقل .</a:t>
            </a:r>
            <a:endParaRPr lang="en-US" dirty="0" smtClean="0"/>
          </a:p>
          <a:p>
            <a:pPr marL="0" indent="0">
              <a:buNone/>
            </a:pPr>
            <a:endParaRPr lang="ar-IQ" dirty="0"/>
          </a:p>
        </p:txBody>
      </p:sp>
    </p:spTree>
    <p:extLst>
      <p:ext uri="{BB962C8B-B14F-4D97-AF65-F5344CB8AC3E}">
        <p14:creationId xmlns:p14="http://schemas.microsoft.com/office/powerpoint/2010/main" val="84741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805925"/>
            <a:ext cx="8229600" cy="4114512"/>
          </a:xfrm>
        </p:spPr>
        <p:txBody>
          <a:bodyPr>
            <a:normAutofit lnSpcReduction="10000"/>
          </a:bodyPr>
          <a:lstStyle/>
          <a:p>
            <a:pPr algn="just"/>
            <a:r>
              <a:rPr lang="ar-SA" dirty="0" smtClean="0"/>
              <a:t> وفي حالة إن الأرضية التي عليها اللوحة الخشبية لها نفس اللون أو لون مشابه فيجب أن يطلى الحرف الأعلى للوحة الخشبية بلون مختلف في حدود (150) مائة وخمسون ملليمتر على الأقل .</a:t>
            </a:r>
            <a:endParaRPr lang="en-US" dirty="0" smtClean="0"/>
          </a:p>
          <a:p>
            <a:pPr marL="0" indent="0" algn="just">
              <a:buNone/>
            </a:pPr>
            <a:endParaRPr lang="ar-IQ" dirty="0" smtClean="0"/>
          </a:p>
          <a:p>
            <a:pPr algn="just"/>
            <a:r>
              <a:rPr lang="ar-SA" dirty="0" smtClean="0"/>
              <a:t>تصنع لوحة المسابقة من الخشب أو البلاستك أو أي مادة صلبة ويمكن ان تغطى بمادة غير منزلقة .</a:t>
            </a:r>
            <a:endParaRPr lang="en-US" dirty="0" smtClean="0"/>
          </a:p>
          <a:p>
            <a:pPr algn="just"/>
            <a:r>
              <a:rPr lang="ar-SA" dirty="0" smtClean="0"/>
              <a:t>ارتفاع لوحة المسابقة يكون في حدود (5 -15 سنتيمتر )</a:t>
            </a:r>
            <a:r>
              <a:rPr lang="ar-IQ" dirty="0" smtClean="0"/>
              <a:t>.</a:t>
            </a:r>
            <a:endParaRPr lang="en-US" dirty="0" smtClean="0"/>
          </a:p>
          <a:p>
            <a:pPr marL="0" indent="0">
              <a:buNone/>
            </a:pPr>
            <a:endParaRPr lang="ar-IQ" dirty="0"/>
          </a:p>
        </p:txBody>
      </p:sp>
    </p:spTree>
    <p:extLst>
      <p:ext uri="{BB962C8B-B14F-4D97-AF65-F5344CB8AC3E}">
        <p14:creationId xmlns:p14="http://schemas.microsoft.com/office/powerpoint/2010/main" val="13812535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537</Words>
  <Application>Microsoft Office PowerPoint</Application>
  <PresentationFormat>عرض على الشاشة (3:4)‏</PresentationFormat>
  <Paragraphs>69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الثانية الأجهزة والادوات المستخدمة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Future</dc:creator>
  <cp:lastModifiedBy>Future</cp:lastModifiedBy>
  <cp:revision>14</cp:revision>
  <dcterms:created xsi:type="dcterms:W3CDTF">2018-12-13T12:44:09Z</dcterms:created>
  <dcterms:modified xsi:type="dcterms:W3CDTF">2018-12-13T13:20:57Z</dcterms:modified>
</cp:coreProperties>
</file>